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0" r:id="rId4"/>
    <p:sldId id="345" r:id="rId5"/>
    <p:sldId id="298" r:id="rId6"/>
    <p:sldId id="365" r:id="rId7"/>
    <p:sldId id="311" r:id="rId8"/>
    <p:sldId id="263" r:id="rId9"/>
    <p:sldId id="346" r:id="rId10"/>
    <p:sldId id="307" r:id="rId11"/>
    <p:sldId id="348" r:id="rId12"/>
    <p:sldId id="347" r:id="rId13"/>
    <p:sldId id="358" r:id="rId14"/>
    <p:sldId id="364" r:id="rId15"/>
    <p:sldId id="356" r:id="rId16"/>
    <p:sldId id="359" r:id="rId17"/>
    <p:sldId id="350" r:id="rId18"/>
    <p:sldId id="360" r:id="rId19"/>
    <p:sldId id="361" r:id="rId20"/>
    <p:sldId id="362" r:id="rId21"/>
    <p:sldId id="363" r:id="rId22"/>
    <p:sldId id="35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gif>
</file>

<file path=ppt/media/image16.png>
</file>

<file path=ppt/media/image17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8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class,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9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44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</a:t>
            </a:r>
            <a:r>
              <a:rPr lang="en-US" dirty="0" err="1"/>
              <a:t>bertels</a:t>
            </a:r>
            <a:r>
              <a:rPr lang="en-US" dirty="0"/>
              <a:t> et 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8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10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Rectangles represent tasks/strands </a:t>
            </a:r>
          </a:p>
        </p:txBody>
      </p:sp>
    </p:spTree>
    <p:extLst>
      <p:ext uri="{BB962C8B-B14F-4D97-AF65-F5344CB8AC3E}">
        <p14:creationId xmlns:p14="http://schemas.microsoft.com/office/powerpoint/2010/main" val="6896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just like launching a new thread, offloading a task to an accelerator has an overhead.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sub-tasks within the offloaded task will execute in parallel, but ignoring that in this module</a:t>
            </a:r>
          </a:p>
          <a:p>
            <a:pPr marL="171450" indent="-171450">
              <a:buFontTx/>
              <a:buChar char="-"/>
            </a:pPr>
            <a:r>
              <a:rPr lang="en-US" dirty="0"/>
              <a:t>will just consider the offloaded task as an indivisible unit (i.e., strand)</a:t>
            </a:r>
          </a:p>
          <a:p>
            <a:pPr marL="171450" indent="-171450">
              <a:buFontTx/>
              <a:buChar char="-"/>
            </a:pPr>
            <a:r>
              <a:rPr lang="en-US" dirty="0"/>
              <a:t>GPU task executes in parallel with CPU</a:t>
            </a:r>
          </a:p>
          <a:p>
            <a:pPr marL="171450" indent="-171450">
              <a:buFontTx/>
              <a:buChar char="-"/>
            </a:pPr>
            <a:r>
              <a:rPr lang="en-US" dirty="0"/>
              <a:t>Standard dependence rules apply for the computation DAG. 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60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12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Mention hybrid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231117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accelerators have their own programming models</a:t>
            </a:r>
          </a:p>
          <a:p>
            <a:r>
              <a:rPr lang="en-US" dirty="0"/>
              <a:t>	- the model between CPU and accelerator can be thought of the message-passing model </a:t>
            </a:r>
          </a:p>
          <a:p>
            <a:r>
              <a:rPr lang="en-US" dirty="0"/>
              <a:t>	- diagram of message-passing with illustrations of CPU and accelerator </a:t>
            </a:r>
          </a:p>
          <a:p>
            <a:r>
              <a:rPr lang="en-US" dirty="0"/>
              <a:t>	- current technology allows us to employ the dynamic multithreading or shared memory model</a:t>
            </a:r>
          </a:p>
          <a:p>
            <a:r>
              <a:rPr lang="en-US" dirty="0"/>
              <a:t>    - illustration of shared memory model with CPU and accelerator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24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Chapter 27 of CLRS for a more detailed treatment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77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pseudocode notation taken from CLRS;</a:t>
            </a:r>
          </a:p>
          <a:p>
            <a:r>
              <a:rPr lang="en-US" dirty="0"/>
              <a:t>In-class go through derivation of runtime asymptotic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61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852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&lt;</a:t>
            </a:r>
            <a:r>
              <a:rPr lang="en-US" sz="1400" dirty="0" err="1"/>
              <a:t>apan@txstate.edu</a:t>
            </a:r>
            <a:r>
              <a:rPr lang="en-US" sz="1400" dirty="0"/>
              <a:t>&gt;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</a:t>
            </a:r>
          </a:p>
        </p:txBody>
      </p:sp>
      <p:sp>
        <p:nvSpPr>
          <p:cNvPr id="86023" name="TextBox 35"/>
          <p:cNvSpPr txBox="1">
            <a:spLocks noChangeArrowheads="1"/>
          </p:cNvSpPr>
          <p:nvPr/>
        </p:nvSpPr>
        <p:spPr bwMode="auto">
          <a:xfrm>
            <a:off x="8767311" y="2886343"/>
            <a:ext cx="1317625" cy="339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86024" name="TextBox 36"/>
          <p:cNvSpPr txBox="1">
            <a:spLocks noChangeArrowheads="1"/>
          </p:cNvSpPr>
          <p:nvPr/>
        </p:nvSpPr>
        <p:spPr bwMode="auto">
          <a:xfrm>
            <a:off x="8822657" y="4752518"/>
            <a:ext cx="1317625" cy="3381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8B21D3-01C2-5C42-B1CC-897C0EFD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39E3F-4E70-7942-9162-75CC44E0139B}" type="slidenum">
              <a:rPr lang="en-US" smtClean="0"/>
              <a:t>10</a:t>
            </a:fld>
            <a:endParaRPr lang="en-US"/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0883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37665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AutoShape 5">
            <a:extLst>
              <a:ext uri="{FF2B5EF4-FFF2-40B4-BE49-F238E27FC236}">
                <a16:creationId xmlns:a16="http://schemas.microsoft.com/office/drawing/2014/main" id="{4532873E-9303-3F49-AF74-6E53998FD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453784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540322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AutoShape 5">
            <a:extLst>
              <a:ext uri="{FF2B5EF4-FFF2-40B4-BE49-F238E27FC236}">
                <a16:creationId xmlns:a16="http://schemas.microsoft.com/office/drawing/2014/main" id="{52563619-1E6C-B841-B6D5-D4D568106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93528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AutoShape 5">
            <a:extLst>
              <a:ext uri="{FF2B5EF4-FFF2-40B4-BE49-F238E27FC236}">
                <a16:creationId xmlns:a16="http://schemas.microsoft.com/office/drawing/2014/main" id="{1F34E0A8-A767-424F-B308-B5194A246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723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AutoShape 5">
            <a:extLst>
              <a:ext uri="{FF2B5EF4-FFF2-40B4-BE49-F238E27FC236}">
                <a16:creationId xmlns:a16="http://schemas.microsoft.com/office/drawing/2014/main" id="{4D66ADE3-1FDB-314B-8E6B-F0A3AC6E69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881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AutoShape 5">
            <a:extLst>
              <a:ext uri="{FF2B5EF4-FFF2-40B4-BE49-F238E27FC236}">
                <a16:creationId xmlns:a16="http://schemas.microsoft.com/office/drawing/2014/main" id="{27CA7182-9951-5143-A27E-BF937E453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302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AutoShape 5">
            <a:extLst>
              <a:ext uri="{FF2B5EF4-FFF2-40B4-BE49-F238E27FC236}">
                <a16:creationId xmlns:a16="http://schemas.microsoft.com/office/drawing/2014/main" id="{255CF56C-AC4B-9F40-803F-BE2B0BC36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0460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8" name="AutoShape 5">
            <a:extLst>
              <a:ext uri="{FF2B5EF4-FFF2-40B4-BE49-F238E27FC236}">
                <a16:creationId xmlns:a16="http://schemas.microsoft.com/office/drawing/2014/main" id="{525D66F9-493B-A647-B061-F662ACBF8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1830500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9" name="AutoShape 5">
            <a:extLst>
              <a:ext uri="{FF2B5EF4-FFF2-40B4-BE49-F238E27FC236}">
                <a16:creationId xmlns:a16="http://schemas.microsoft.com/office/drawing/2014/main" id="{8CD0104A-BED3-7D4A-BD76-AD8B82914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266962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0" name="AutoShape 5">
            <a:extLst>
              <a:ext uri="{FF2B5EF4-FFF2-40B4-BE49-F238E27FC236}">
                <a16:creationId xmlns:a16="http://schemas.microsoft.com/office/drawing/2014/main" id="{C2B3B43B-4630-E64C-A654-34977B019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495380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1" name="AutoShape 5">
            <a:extLst>
              <a:ext uri="{FF2B5EF4-FFF2-40B4-BE49-F238E27FC236}">
                <a16:creationId xmlns:a16="http://schemas.microsoft.com/office/drawing/2014/main" id="{128A0DD1-CC6A-694A-8712-684C05A0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5636444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B4FCE7B-973D-9F42-A841-1BD0E20A5E87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3302966" y="1634921"/>
            <a:ext cx="10127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98BB4F-98E0-B54B-B4E8-19709DF7345F}"/>
              </a:ext>
            </a:extLst>
          </p:cNvPr>
          <p:cNvCxnSpPr>
            <a:cxnSpLocks/>
          </p:cNvCxnSpPr>
          <p:nvPr/>
        </p:nvCxnSpPr>
        <p:spPr>
          <a:xfrm>
            <a:off x="3302966" y="2481810"/>
            <a:ext cx="0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BC2C10C-CE3E-C540-9884-7B7E303CF6F2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>
            <a:off x="3313093" y="4149361"/>
            <a:ext cx="0" cy="3884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BC29C9F-9042-5E4F-A734-E69BFBD49DC2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3313093" y="4920617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4846DF-5779-B549-A27A-46D706C0356F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3311917" y="5785989"/>
            <a:ext cx="11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0CCEC7-7489-5148-AB7F-B07E9F391392}"/>
              </a:ext>
            </a:extLst>
          </p:cNvPr>
          <p:cNvCxnSpPr>
            <a:cxnSpLocks/>
            <a:stCxn id="43" idx="2"/>
            <a:endCxn id="40" idx="0"/>
          </p:cNvCxnSpPr>
          <p:nvPr/>
        </p:nvCxnSpPr>
        <p:spPr>
          <a:xfrm>
            <a:off x="3313093" y="3318050"/>
            <a:ext cx="0" cy="44854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9B0EF7-D72D-0546-89EE-5F74B350F473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8296432" y="1363147"/>
            <a:ext cx="0" cy="46735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1161B2-586F-E947-97ED-1F66160E9B8F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>
            <a:off x="8296432" y="2213268"/>
            <a:ext cx="0" cy="456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27371B-433C-314C-8E8B-9B6AFE5AD82A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>
            <a:off x="8296432" y="5336569"/>
            <a:ext cx="0" cy="2998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61CA4C-BEA3-1941-B9A2-90032C50A26D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8296432" y="6019212"/>
            <a:ext cx="0" cy="39583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A2ABEF-EF6B-E44E-9C84-A43819313971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 flipH="1">
            <a:off x="6288866" y="3052396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FCD4DCA-37FE-7A4E-BB9D-B10C0385132F}"/>
              </a:ext>
            </a:extLst>
          </p:cNvPr>
          <p:cNvCxnSpPr>
            <a:cxnSpLocks/>
            <a:stCxn id="49" idx="2"/>
            <a:endCxn id="46" idx="0"/>
          </p:cNvCxnSpPr>
          <p:nvPr/>
        </p:nvCxnSpPr>
        <p:spPr>
          <a:xfrm flipH="1">
            <a:off x="7620445" y="3052396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3F91CE-4F99-8443-8238-64E3DBD06719}"/>
              </a:ext>
            </a:extLst>
          </p:cNvPr>
          <p:cNvCxnSpPr>
            <a:cxnSpLocks/>
            <a:stCxn id="49" idx="2"/>
            <a:endCxn id="45" idx="0"/>
          </p:cNvCxnSpPr>
          <p:nvPr/>
        </p:nvCxnSpPr>
        <p:spPr>
          <a:xfrm>
            <a:off x="8296432" y="3052396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2C78B3-868F-2941-870C-6A7CC4F0A483}"/>
              </a:ext>
            </a:extLst>
          </p:cNvPr>
          <p:cNvCxnSpPr>
            <a:cxnSpLocks/>
            <a:stCxn id="49" idx="2"/>
            <a:endCxn id="47" idx="0"/>
          </p:cNvCxnSpPr>
          <p:nvPr/>
        </p:nvCxnSpPr>
        <p:spPr>
          <a:xfrm>
            <a:off x="8296432" y="3052396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F1D6B4B-7A49-3846-A583-437B2A66672E}"/>
              </a:ext>
            </a:extLst>
          </p:cNvPr>
          <p:cNvCxnSpPr>
            <a:cxnSpLocks/>
            <a:stCxn id="50" idx="0"/>
            <a:endCxn id="47" idx="2"/>
          </p:cNvCxnSpPr>
          <p:nvPr/>
        </p:nvCxnSpPr>
        <p:spPr>
          <a:xfrm flipV="1">
            <a:off x="8296432" y="4148923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52B03F-0614-164C-8665-A1277C1B6975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flipH="1" flipV="1">
            <a:off x="6288866" y="4148923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6724F66-BEBD-EC48-9565-5F43ECD34E59}"/>
              </a:ext>
            </a:extLst>
          </p:cNvPr>
          <p:cNvCxnSpPr>
            <a:cxnSpLocks/>
            <a:stCxn id="50" idx="0"/>
            <a:endCxn id="45" idx="2"/>
          </p:cNvCxnSpPr>
          <p:nvPr/>
        </p:nvCxnSpPr>
        <p:spPr>
          <a:xfrm flipV="1">
            <a:off x="8296432" y="4148923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327E18-167D-5F43-AF7E-CCE625FA4659}"/>
              </a:ext>
            </a:extLst>
          </p:cNvPr>
          <p:cNvCxnSpPr>
            <a:cxnSpLocks/>
            <a:stCxn id="50" idx="0"/>
            <a:endCxn id="46" idx="2"/>
          </p:cNvCxnSpPr>
          <p:nvPr/>
        </p:nvCxnSpPr>
        <p:spPr>
          <a:xfrm flipH="1" flipV="1">
            <a:off x="7620445" y="4148923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DEB9E-E3F9-DD4B-BC6E-F2293583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51155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20FA-DE5B-8948-975F-F9B9A8A3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BD62B7AE-9C42-9440-9F03-BB8E8736F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190948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E7F0AAFB-816B-DC47-A38E-B6C690377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435894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964AD94F-4E95-4849-879E-8B45BC95F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5224317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676B97B9-9AC2-F74E-9CAE-099DD6222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275637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97C8E-3D67-6740-BBC5-57518AAB19C7}"/>
              </a:ext>
            </a:extLst>
          </p:cNvPr>
          <p:cNvCxnSpPr>
            <a:cxnSpLocks/>
          </p:cNvCxnSpPr>
          <p:nvPr/>
        </p:nvCxnSpPr>
        <p:spPr>
          <a:xfrm>
            <a:off x="6201566" y="4741713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834204-098E-1845-9351-15C271A50D83}"/>
              </a:ext>
            </a:extLst>
          </p:cNvPr>
          <p:cNvCxnSpPr>
            <a:cxnSpLocks/>
          </p:cNvCxnSpPr>
          <p:nvPr/>
        </p:nvCxnSpPr>
        <p:spPr>
          <a:xfrm>
            <a:off x="6199328" y="2292257"/>
            <a:ext cx="4476" cy="47336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84D457-5A87-524A-BDB0-25BD616E9F0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95441" y="3139146"/>
            <a:ext cx="1750811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A0641-2113-F649-8C1A-2E2121F96E6C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195441" y="3920118"/>
            <a:ext cx="1749817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79658-7F08-714E-B9A7-717E82DBEF77}"/>
              </a:ext>
            </a:extLst>
          </p:cNvPr>
          <p:cNvCxnSpPr>
            <a:cxnSpLocks/>
          </p:cNvCxnSpPr>
          <p:nvPr/>
        </p:nvCxnSpPr>
        <p:spPr>
          <a:xfrm flipH="1">
            <a:off x="6195915" y="1433709"/>
            <a:ext cx="11303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71CB00-46A0-2142-A08F-EA82300F4B66}"/>
              </a:ext>
            </a:extLst>
          </p:cNvPr>
          <p:cNvCxnSpPr>
            <a:cxnSpLocks/>
          </p:cNvCxnSpPr>
          <p:nvPr/>
        </p:nvCxnSpPr>
        <p:spPr>
          <a:xfrm>
            <a:off x="6199328" y="5607085"/>
            <a:ext cx="44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utoShape 5">
            <a:extLst>
              <a:ext uri="{FF2B5EF4-FFF2-40B4-BE49-F238E27FC236}">
                <a16:creationId xmlns:a16="http://schemas.microsoft.com/office/drawing/2014/main" id="{5F551BDB-6B88-DA4A-89EC-E55943D3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5259" y="3334213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98E1-89BB-FB4F-A0CD-E9A02B32B2E0}"/>
              </a:ext>
            </a:extLst>
          </p:cNvPr>
          <p:cNvGrpSpPr/>
          <p:nvPr/>
        </p:nvGrpSpPr>
        <p:grpSpPr>
          <a:xfrm>
            <a:off x="8189562" y="3499408"/>
            <a:ext cx="1779105" cy="453360"/>
            <a:chOff x="8754270" y="3123221"/>
            <a:chExt cx="1779105" cy="453360"/>
          </a:xfrm>
        </p:grpSpPr>
        <p:sp>
          <p:nvSpPr>
            <p:cNvPr id="16" name="AutoShape 5">
              <a:extLst>
                <a:ext uri="{FF2B5EF4-FFF2-40B4-BE49-F238E27FC236}">
                  <a16:creationId xmlns:a16="http://schemas.microsoft.com/office/drawing/2014/main" id="{7AD68959-8579-434F-9A8E-7CD7BC3DA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AutoShape 5">
              <a:extLst>
                <a:ext uri="{FF2B5EF4-FFF2-40B4-BE49-F238E27FC236}">
                  <a16:creationId xmlns:a16="http://schemas.microsoft.com/office/drawing/2014/main" id="{A83128DD-DD8E-1842-A97C-CF4907529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545A471-AFA8-2140-8F20-29764A070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1EA2DA26-2732-9041-A67F-84C2F1F74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6C927B58-1E30-EE4A-8A98-737C485F0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E60BA906-34BB-3149-9D5C-F3AF656D8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80C1AB3A-A012-FB44-9807-B242CFAD7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17238970-1325-1D49-A615-BE7CDE09D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F29CE2E-D0C3-9740-BC0D-3AF5981CE289}"/>
              </a:ext>
            </a:extLst>
          </p:cNvPr>
          <p:cNvSpPr txBox="1"/>
          <p:nvPr/>
        </p:nvSpPr>
        <p:spPr>
          <a:xfrm>
            <a:off x="7961309" y="4287639"/>
            <a:ext cx="223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offloaded to GPU</a:t>
            </a:r>
          </a:p>
        </p:txBody>
      </p:sp>
      <p:sp>
        <p:nvSpPr>
          <p:cNvPr id="27" name="AutoShape 5">
            <a:extLst>
              <a:ext uri="{FF2B5EF4-FFF2-40B4-BE49-F238E27FC236}">
                <a16:creationId xmlns:a16="http://schemas.microsoft.com/office/drawing/2014/main" id="{A40BBF36-50B0-A945-84A1-16556DF56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358856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B2995EB-EFDC-9641-B254-8C2313B6CF18}"/>
              </a:ext>
            </a:extLst>
          </p:cNvPr>
          <p:cNvCxnSpPr>
            <a:cxnSpLocks/>
          </p:cNvCxnSpPr>
          <p:nvPr/>
        </p:nvCxnSpPr>
        <p:spPr>
          <a:xfrm>
            <a:off x="6194265" y="3115199"/>
            <a:ext cx="14603" cy="47336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865765-720A-0043-96D6-F1CB1D0D3CB2}"/>
              </a:ext>
            </a:extLst>
          </p:cNvPr>
          <p:cNvCxnSpPr>
            <a:cxnSpLocks/>
            <a:stCxn id="27" idx="2"/>
            <a:endCxn id="6" idx="0"/>
          </p:cNvCxnSpPr>
          <p:nvPr/>
        </p:nvCxnSpPr>
        <p:spPr>
          <a:xfrm>
            <a:off x="6195441" y="3971330"/>
            <a:ext cx="0" cy="38761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D579A0D-A7F6-6641-A61A-6CCFD012162F}"/>
              </a:ext>
            </a:extLst>
          </p:cNvPr>
          <p:cNvSpPr txBox="1"/>
          <p:nvPr/>
        </p:nvSpPr>
        <p:spPr>
          <a:xfrm>
            <a:off x="8513970" y="1909489"/>
            <a:ext cx="2909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Within the offloaded task, work is done in parallel following the SIMT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EF344A-4D29-3846-BF1A-4BBC8A56626A}"/>
              </a:ext>
            </a:extLst>
          </p:cNvPr>
          <p:cNvSpPr txBox="1"/>
          <p:nvPr/>
        </p:nvSpPr>
        <p:spPr>
          <a:xfrm>
            <a:off x="1508613" y="3609180"/>
            <a:ext cx="2909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Offloaded task executes in parallel to CPU tasks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DC1BB1E9-D6D5-E849-B600-274C308DA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340" y="2984398"/>
            <a:ext cx="91110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38CC8FCB-3945-4C43-B4B1-82DFD6BC56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128" y="4189876"/>
            <a:ext cx="911103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F9874-CE7B-1848-83D4-087C3A541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5070F-C722-D64B-B437-0E023EA8F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85549" y="880597"/>
            <a:ext cx="3032534" cy="75765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Heterogeneous Parallel Algorithms</a:t>
            </a:r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58902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6621" y="3183267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380307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C044B74-6E9D-9C46-8997-EB71ED62BDB9}"/>
              </a:ext>
            </a:extLst>
          </p:cNvPr>
          <p:cNvGrpSpPr/>
          <p:nvPr/>
        </p:nvGrpSpPr>
        <p:grpSpPr>
          <a:xfrm>
            <a:off x="3354367" y="4892431"/>
            <a:ext cx="4761022" cy="382768"/>
            <a:chOff x="3403135" y="4892431"/>
            <a:chExt cx="4761022" cy="382768"/>
          </a:xfrm>
        </p:grpSpPr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ECC5D37-4F7B-3045-A49A-7D6DA641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135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FF52A622-5B60-6849-ACD5-982A79F46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6293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1" name="AutoShape 5">
              <a:extLst>
                <a:ext uri="{FF2B5EF4-FFF2-40B4-BE49-F238E27FC236}">
                  <a16:creationId xmlns:a16="http://schemas.microsoft.com/office/drawing/2014/main" id="{9FE12D2F-A23A-9B4F-9077-2B1C8A661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4714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99C83A5D-09DC-8F4C-8CDD-E9CE2A372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7872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44557A8-3AAB-AC43-BA02-426B49AFDD1D}"/>
              </a:ext>
            </a:extLst>
          </p:cNvPr>
          <p:cNvGrpSpPr/>
          <p:nvPr/>
        </p:nvGrpSpPr>
        <p:grpSpPr>
          <a:xfrm>
            <a:off x="3354367" y="1697434"/>
            <a:ext cx="4761022" cy="382768"/>
            <a:chOff x="3305599" y="1697434"/>
            <a:chExt cx="4761022" cy="382768"/>
          </a:xfrm>
        </p:grpSpPr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35EFF0A3-316A-5648-8270-E23A8DF72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599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731E491D-545B-3643-9309-04EEC323D9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757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26089F5A-E3AC-D84F-A54E-ECCD3749C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7178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E82385E7-A6BB-F042-8F89-624137C8F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0336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591D6-6711-6643-A18D-2FFFBC23200D}"/>
              </a:ext>
            </a:extLst>
          </p:cNvPr>
          <p:cNvGrpSpPr/>
          <p:nvPr/>
        </p:nvGrpSpPr>
        <p:grpSpPr>
          <a:xfrm>
            <a:off x="8310924" y="3349715"/>
            <a:ext cx="1779105" cy="453360"/>
            <a:chOff x="8754270" y="3123221"/>
            <a:chExt cx="1779105" cy="453360"/>
          </a:xfrm>
        </p:grpSpPr>
        <p:sp>
          <p:nvSpPr>
            <p:cNvPr id="27" name="AutoShape 5">
              <a:extLst>
                <a:ext uri="{FF2B5EF4-FFF2-40B4-BE49-F238E27FC236}">
                  <a16:creationId xmlns:a16="http://schemas.microsoft.com/office/drawing/2014/main" id="{E217B1B2-632D-A748-A53A-B2355E0BA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AutoShape 5">
              <a:extLst>
                <a:ext uri="{FF2B5EF4-FFF2-40B4-BE49-F238E27FC236}">
                  <a16:creationId xmlns:a16="http://schemas.microsoft.com/office/drawing/2014/main" id="{648505FA-1779-DD4C-9C26-D45809740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9" name="AutoShape 5">
              <a:extLst>
                <a:ext uri="{FF2B5EF4-FFF2-40B4-BE49-F238E27FC236}">
                  <a16:creationId xmlns:a16="http://schemas.microsoft.com/office/drawing/2014/main" id="{2AF03989-8AC6-1048-8642-8AF87C02C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AutoShape 5">
              <a:extLst>
                <a:ext uri="{FF2B5EF4-FFF2-40B4-BE49-F238E27FC236}">
                  <a16:creationId xmlns:a16="http://schemas.microsoft.com/office/drawing/2014/main" id="{90B348EA-640F-1D44-8E59-901620B4B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1" name="AutoShape 5">
              <a:extLst>
                <a:ext uri="{FF2B5EF4-FFF2-40B4-BE49-F238E27FC236}">
                  <a16:creationId xmlns:a16="http://schemas.microsoft.com/office/drawing/2014/main" id="{5BE6FF9A-1682-D445-BD2B-A5E9DDCD6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2" name="AutoShape 5">
              <a:extLst>
                <a:ext uri="{FF2B5EF4-FFF2-40B4-BE49-F238E27FC236}">
                  <a16:creationId xmlns:a16="http://schemas.microsoft.com/office/drawing/2014/main" id="{676371EC-5530-5244-87B4-1D74FDD9B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3" name="AutoShape 5">
              <a:extLst>
                <a:ext uri="{FF2B5EF4-FFF2-40B4-BE49-F238E27FC236}">
                  <a16:creationId xmlns:a16="http://schemas.microsoft.com/office/drawing/2014/main" id="{A7FFDC62-F5E2-374D-80B7-57D131A43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4" name="AutoShape 5">
              <a:extLst>
                <a:ext uri="{FF2B5EF4-FFF2-40B4-BE49-F238E27FC236}">
                  <a16:creationId xmlns:a16="http://schemas.microsoft.com/office/drawing/2014/main" id="{D42B9E14-A5E3-D643-BE9A-450BC8AD5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35" name="AutoShape 5">
            <a:extLst>
              <a:ext uri="{FF2B5EF4-FFF2-40B4-BE49-F238E27FC236}">
                <a16:creationId xmlns:a16="http://schemas.microsoft.com/office/drawing/2014/main" id="{912509F6-776F-4249-9719-C2393E089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289411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AutoShape 5">
            <a:extLst>
              <a:ext uri="{FF2B5EF4-FFF2-40B4-BE49-F238E27FC236}">
                <a16:creationId xmlns:a16="http://schemas.microsoft.com/office/drawing/2014/main" id="{9154D179-3EBD-2744-8250-236888596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611045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700939-A2B8-B444-997E-9E944219D6AE}"/>
              </a:ext>
            </a:extLst>
          </p:cNvPr>
          <p:cNvCxnSpPr>
            <a:cxnSpLocks/>
          </p:cNvCxnSpPr>
          <p:nvPr/>
        </p:nvCxnSpPr>
        <p:spPr>
          <a:xfrm flipH="1">
            <a:off x="3633395" y="988573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9B5EEC-48D8-3047-8CEE-535D521FAE8D}"/>
              </a:ext>
            </a:extLst>
          </p:cNvPr>
          <p:cNvCxnSpPr>
            <a:cxnSpLocks/>
          </p:cNvCxnSpPr>
          <p:nvPr/>
        </p:nvCxnSpPr>
        <p:spPr>
          <a:xfrm flipH="1">
            <a:off x="4964974" y="988573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34E027-B3FC-4545-A27D-5CF775075B6C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DD5E2F-95DB-C944-99A2-91D6CDDE6B1A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2597DA8-A4AE-F745-9F5A-ABC2C7D8EFFB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9DE7BB9-8BC9-BE43-96CC-08E282F2EE29}"/>
              </a:ext>
            </a:extLst>
          </p:cNvPr>
          <p:cNvCxnSpPr>
            <a:cxnSpLocks/>
          </p:cNvCxnSpPr>
          <p:nvPr/>
        </p:nvCxnSpPr>
        <p:spPr>
          <a:xfrm flipH="1" flipV="1">
            <a:off x="3733890" y="2078192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3CE56F-A745-6F45-A8C9-7A4443A35921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4E20139-FB9F-6542-9C0A-ED6234C072FF}"/>
              </a:ext>
            </a:extLst>
          </p:cNvPr>
          <p:cNvCxnSpPr>
            <a:cxnSpLocks/>
          </p:cNvCxnSpPr>
          <p:nvPr/>
        </p:nvCxnSpPr>
        <p:spPr>
          <a:xfrm flipH="1" flipV="1">
            <a:off x="5065469" y="2078192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A158D5-1737-2949-837B-4E1FBDA2DBB6}"/>
              </a:ext>
            </a:extLst>
          </p:cNvPr>
          <p:cNvCxnSpPr>
            <a:cxnSpLocks/>
          </p:cNvCxnSpPr>
          <p:nvPr/>
        </p:nvCxnSpPr>
        <p:spPr>
          <a:xfrm flipH="1">
            <a:off x="3733890" y="4152905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9A464D-974F-8A45-AB26-7ACAE17E97A2}"/>
              </a:ext>
            </a:extLst>
          </p:cNvPr>
          <p:cNvCxnSpPr>
            <a:cxnSpLocks/>
          </p:cNvCxnSpPr>
          <p:nvPr/>
        </p:nvCxnSpPr>
        <p:spPr>
          <a:xfrm flipH="1">
            <a:off x="5065469" y="4152905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B29526-F620-044B-B6C9-F2D97CB929E3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64B3FE4-B46C-B747-942F-458F87C16DE4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FBE1644-2E1D-0C4E-8425-521C28119888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B8A4FE-8F48-7E4B-B438-3688035C9350}"/>
              </a:ext>
            </a:extLst>
          </p:cNvPr>
          <p:cNvCxnSpPr>
            <a:cxnSpLocks/>
          </p:cNvCxnSpPr>
          <p:nvPr/>
        </p:nvCxnSpPr>
        <p:spPr>
          <a:xfrm flipH="1" flipV="1">
            <a:off x="3785313" y="5300966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42078A3-2E83-C14E-A00C-CB3DB442FB4F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6C6F9D2-7087-8743-91DB-87EDDB1B31A2}"/>
              </a:ext>
            </a:extLst>
          </p:cNvPr>
          <p:cNvCxnSpPr>
            <a:cxnSpLocks/>
          </p:cNvCxnSpPr>
          <p:nvPr/>
        </p:nvCxnSpPr>
        <p:spPr>
          <a:xfrm flipH="1" flipV="1">
            <a:off x="5116892" y="5300966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D094B9-9858-954E-903D-BC9A82F07F9C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6536773" y="3085496"/>
            <a:ext cx="1529848" cy="4908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438222B-646E-D94E-918A-1DFCAE82BF9D}"/>
              </a:ext>
            </a:extLst>
          </p:cNvPr>
          <p:cNvCxnSpPr>
            <a:cxnSpLocks/>
            <a:stCxn id="40" idx="1"/>
            <a:endCxn id="42" idx="3"/>
          </p:cNvCxnSpPr>
          <p:nvPr/>
        </p:nvCxnSpPr>
        <p:spPr>
          <a:xfrm flipH="1">
            <a:off x="6536773" y="3576395"/>
            <a:ext cx="1529848" cy="41806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8ECB6B6-7247-0444-AA51-0FEB5A0F6512}"/>
              </a:ext>
            </a:extLst>
          </p:cNvPr>
          <p:cNvSpPr txBox="1"/>
          <p:nvPr/>
        </p:nvSpPr>
        <p:spPr>
          <a:xfrm>
            <a:off x="776632" y="3065362"/>
            <a:ext cx="295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complex collaborative design patterns are possible</a:t>
            </a:r>
          </a:p>
        </p:txBody>
      </p:sp>
    </p:spTree>
    <p:extLst>
      <p:ext uri="{BB962C8B-B14F-4D97-AF65-F5344CB8AC3E}">
        <p14:creationId xmlns:p14="http://schemas.microsoft.com/office/powerpoint/2010/main" val="79724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44AD-6850-BF46-ADC2-6AA83CB3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Programming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4A664-A7C0-E74B-9962-AC3D5BB4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Accelerators have their own programming model</a:t>
            </a:r>
          </a:p>
          <a:p>
            <a:r>
              <a:rPr lang="en-US" sz="2800" dirty="0"/>
              <a:t>GPUs employ a parallel programming model known as</a:t>
            </a:r>
          </a:p>
          <a:p>
            <a:pPr lvl="1"/>
            <a:r>
              <a:rPr lang="en-US" sz="2400" dirty="0"/>
              <a:t>SIMT: Single  instruction multiple data </a:t>
            </a:r>
          </a:p>
          <a:p>
            <a:pPr marL="448056" lvl="1" indent="0">
              <a:buNone/>
            </a:pPr>
            <a:endParaRPr lang="en-US" sz="2400" dirty="0"/>
          </a:p>
          <a:p>
            <a:r>
              <a:rPr lang="en-US" sz="2800" dirty="0"/>
              <a:t>We can analyze the complexity of hybrid algorithms without having to delve into the programming models of accelerators</a:t>
            </a:r>
          </a:p>
          <a:p>
            <a:r>
              <a:rPr lang="en-US" sz="2800" dirty="0"/>
              <a:t>We will make a simple extension to the Dynamic Multithreading Programming model introduced in CLRS, to express algorithmic heterogeneity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CFA67-EDAB-7B46-992E-28ADAEDB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4A6ED-E23D-B74A-AC0E-6ADAFE65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9C50-B7DB-AE42-9EB8-10E34AF9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Multithreading Programming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CDDB-F9C3-6A42-A709-15DD0D438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DMP follows the shared-memory parallel programming model</a:t>
            </a:r>
          </a:p>
          <a:p>
            <a:endParaRPr lang="en-US" sz="3200" dirty="0"/>
          </a:p>
          <a:p>
            <a:r>
              <a:rPr lang="en-US" sz="3200" dirty="0"/>
              <a:t>Abstracts out the details of the underlying hardware </a:t>
            </a:r>
          </a:p>
          <a:p>
            <a:pPr lvl="1"/>
            <a:r>
              <a:rPr lang="en-US" sz="2800" dirty="0"/>
              <a:t>Assumes threads are scheduled to provide perfect load-balance and utilization of parallel processors</a:t>
            </a:r>
          </a:p>
          <a:p>
            <a:pPr marL="448056" lvl="1" indent="0">
              <a:buNone/>
            </a:pPr>
            <a:r>
              <a:rPr lang="en-US" sz="2800" dirty="0"/>
              <a:t>  </a:t>
            </a:r>
          </a:p>
          <a:p>
            <a:endParaRPr lang="en-US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50806-B5B5-C744-868B-19E12E35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2BC59-3847-1B4F-AFF5-34D30CFCF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9680-B640-6842-8268-9061FEEE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DMP Notation: Spawn and Sync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FE1C08-8FB7-064F-A2FA-D7EF115B483F}"/>
              </a:ext>
            </a:extLst>
          </p:cNvPr>
          <p:cNvSpPr/>
          <p:nvPr/>
        </p:nvSpPr>
        <p:spPr>
          <a:xfrm>
            <a:off x="5868114" y="2315634"/>
            <a:ext cx="51674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 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spawn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98EE0-D848-5B44-AA15-1593EA0B9525}"/>
              </a:ext>
            </a:extLst>
          </p:cNvPr>
          <p:cNvSpPr/>
          <p:nvPr/>
        </p:nvSpPr>
        <p:spPr>
          <a:xfrm>
            <a:off x="1601271" y="2315634"/>
            <a:ext cx="3378502" cy="2585322"/>
          </a:xfrm>
          <a:prstGeom prst="rect">
            <a:avLst/>
          </a:prstGeom>
          <a:solidFill>
            <a:schemeClr val="tx1"/>
          </a:solidFill>
        </p:spPr>
        <p:txBody>
          <a:bodyPr wrap="none">
            <a:no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56B9-6FE6-7948-90D6-F93FC74A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ACFB8-DFD0-0847-A217-40456743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62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3F90-62DE-CA42-A2E5-0B04B29B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Expressing Heterogeneity with </a:t>
            </a:r>
            <a:r>
              <a:rPr lang="en-US" b="1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F9B-7153-8141-9523-A04D50CD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43050"/>
            <a:ext cx="5193792" cy="4326044"/>
          </a:xfrm>
        </p:spPr>
        <p:txBody>
          <a:bodyPr>
            <a:normAutofit/>
          </a:bodyPr>
          <a:lstStyle/>
          <a:p>
            <a:r>
              <a:rPr lang="en-US" dirty="0"/>
              <a:t>We can extend DMP for heterogeneity by only adding a single keyword</a:t>
            </a:r>
          </a:p>
          <a:p>
            <a:endParaRPr lang="en-US" dirty="0"/>
          </a:p>
          <a:p>
            <a:r>
              <a:rPr lang="en-US" b="1" dirty="0">
                <a:latin typeface="+mj-lt"/>
                <a:ea typeface="Menlo" panose="020B0609030804020204" pitchFamily="49" charset="0"/>
                <a:cs typeface="Menlo" panose="020B0609030804020204" pitchFamily="49" charset="0"/>
              </a:rPr>
              <a:t>task</a:t>
            </a:r>
            <a:r>
              <a:rPr lang="en-US" dirty="0"/>
              <a:t> is short for task offloading </a:t>
            </a:r>
          </a:p>
          <a:p>
            <a:endParaRPr lang="en-US" dirty="0"/>
          </a:p>
          <a:p>
            <a:r>
              <a:rPr lang="en-US" b="1" dirty="0"/>
              <a:t>task</a:t>
            </a:r>
            <a:r>
              <a:rPr lang="en-US" dirty="0"/>
              <a:t> spawns a new thread to be executed on the accelerator</a:t>
            </a:r>
          </a:p>
          <a:p>
            <a:endParaRPr lang="en-US" dirty="0"/>
          </a:p>
          <a:p>
            <a:r>
              <a:rPr lang="en-US" b="1" dirty="0"/>
              <a:t>task</a:t>
            </a:r>
            <a:r>
              <a:rPr lang="en-US" dirty="0"/>
              <a:t> keyword is standard in OpenMP</a:t>
            </a:r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FA09C-3229-2348-8C0F-FC5E8AF1328F}"/>
              </a:ext>
            </a:extLst>
          </p:cNvPr>
          <p:cNvSpPr/>
          <p:nvPr/>
        </p:nvSpPr>
        <p:spPr>
          <a:xfrm>
            <a:off x="6498338" y="2551910"/>
            <a:ext cx="519379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task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78A0A-54E0-8542-A76E-8EAC9DFA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F1A2D-7BB1-A14F-8D8C-3D4A5220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1AF0-BBCC-7446-B9B4-2D59DF98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E09228-DE05-654C-95B2-8FAACFB2EC85}"/>
              </a:ext>
            </a:extLst>
          </p:cNvPr>
          <p:cNvSpPr/>
          <p:nvPr/>
        </p:nvSpPr>
        <p:spPr>
          <a:xfrm>
            <a:off x="3567717" y="1977617"/>
            <a:ext cx="5117526" cy="292608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  <a:endParaRPr lang="en-US" dirty="0">
              <a:solidFill>
                <a:srgbClr val="FDAE18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end_condition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 then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2   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base_case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  {param}</a:t>
            </a:r>
            <a:r>
              <a:rPr lang="en-US" baseline="-25000" dirty="0">
                <a:solidFill>
                  <a:schemeClr val="bg1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divide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j = 1 to |{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param_j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}|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do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5   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S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combine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}, 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7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</a:t>
            </a:r>
            <a:endParaRPr lang="en-US" dirty="0">
              <a:solidFill>
                <a:srgbClr val="2EAEBB"/>
              </a:solidFill>
              <a:latin typeface="Menlo" panose="020B0609030804020204" pitchFamily="49" charset="0"/>
            </a:endParaRP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4D8B32-C759-1441-A212-AE89242ECCE0}"/>
              </a:ext>
            </a:extLst>
          </p:cNvPr>
          <p:cNvSpPr/>
          <p:nvPr/>
        </p:nvSpPr>
        <p:spPr>
          <a:xfrm>
            <a:off x="3818205" y="5298178"/>
            <a:ext cx="48670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T(n)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aT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(n/b) + f(n), T(1)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Θ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(1)</a:t>
            </a:r>
            <a:endParaRPr lang="en-US" sz="2800" b="1" dirty="0">
              <a:solidFill>
                <a:srgbClr val="0432FF"/>
              </a:solidFill>
              <a:effectLst/>
              <a:ea typeface="Cambria Math" panose="020405030504060302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1AD3F-BD21-FF4A-9273-98EBC2B66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D18F-F940-944F-BF77-1F4B0315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27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136338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3695366" y="4997864"/>
            <a:ext cx="4862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2T(n/2)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2F574-673A-3C49-97AE-A8231014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70D84-1E68-8643-AD5C-2649E158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22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052703"/>
            <a:ext cx="6096000" cy="258532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2855488" y="5287296"/>
            <a:ext cx="6541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max(T(n/2),T(n/2))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4B193-5570-4C4F-B8CA-EE8EF135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54EE8-6912-144E-9113-8495CEF9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7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291DF-1B82-6644-8C47-13EA3371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48000" y="2413338"/>
            <a:ext cx="640080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task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  <a:endParaRPr lang="en-US" b="1" dirty="0">
              <a:solidFill>
                <a:srgbClr val="FFFF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r>
              <a:rPr lang="en-US" dirty="0">
                <a:solidFill>
                  <a:srgbClr val="F2F2F2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79A422-2677-664A-B18C-35BD2FC403F0}"/>
              </a:ext>
            </a:extLst>
          </p:cNvPr>
          <p:cNvSpPr/>
          <p:nvPr/>
        </p:nvSpPr>
        <p:spPr>
          <a:xfrm>
            <a:off x="3091514" y="5290254"/>
            <a:ext cx="60699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T(n/2) + T</a:t>
            </a:r>
            <a:r>
              <a:rPr lang="en-US" sz="2800" b="1" baseline="30000" dirty="0">
                <a:solidFill>
                  <a:srgbClr val="0432FF"/>
                </a:solidFill>
              </a:rPr>
              <a:t>A</a:t>
            </a:r>
            <a:r>
              <a:rPr lang="en-US" sz="2800" b="1" dirty="0">
                <a:solidFill>
                  <a:srgbClr val="0432FF"/>
                </a:solidFill>
              </a:rPr>
              <a:t>(n/2)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77294-0D1E-6C4C-A848-2B2155A7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9BD4-7F2A-A14E-83B5-78D1C6BB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29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2785872" y="2037018"/>
            <a:ext cx="668121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task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44A4A5-19AE-7143-AF3D-5F41E0BD2C97}"/>
              </a:ext>
            </a:extLst>
          </p:cNvPr>
          <p:cNvSpPr/>
          <p:nvPr/>
        </p:nvSpPr>
        <p:spPr>
          <a:xfrm>
            <a:off x="3284836" y="5337833"/>
            <a:ext cx="5814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432FF"/>
                </a:solidFill>
              </a:rPr>
              <a:t>T(n) = max(T(n/2), T</a:t>
            </a:r>
            <a:r>
              <a:rPr lang="en-US" sz="2400" b="1" baseline="30000" dirty="0">
                <a:solidFill>
                  <a:srgbClr val="0432FF"/>
                </a:solidFill>
              </a:rPr>
              <a:t>A</a:t>
            </a:r>
            <a:r>
              <a:rPr lang="en-US" sz="2400" b="1" dirty="0">
                <a:solidFill>
                  <a:srgbClr val="0432FF"/>
                </a:solidFill>
              </a:rPr>
              <a:t>(n/2)) + f(n); T(1) = </a:t>
            </a:r>
            <a:r>
              <a:rPr lang="en-US" sz="2400" b="1" dirty="0" err="1">
                <a:solidFill>
                  <a:srgbClr val="0432FF"/>
                </a:solidFill>
              </a:rPr>
              <a:t>Θ</a:t>
            </a:r>
            <a:r>
              <a:rPr lang="en-US" sz="2400" b="1" dirty="0">
                <a:solidFill>
                  <a:srgbClr val="0432FF"/>
                </a:solidFill>
              </a:rPr>
              <a:t>(1)</a:t>
            </a:r>
            <a:endParaRPr lang="en-US" sz="24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6924EE-E758-064E-A3FB-71095AEB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6E740-DE75-F340-8AA0-BC72D527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4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7C0D-20B6-C847-8CF0-1201D0D4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4F03-AD5E-184E-8A23-DC391A7EF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Identifying task for offloading</a:t>
            </a:r>
          </a:p>
          <a:p>
            <a:endParaRPr lang="en-US" sz="3200" dirty="0"/>
          </a:p>
          <a:p>
            <a:r>
              <a:rPr lang="en-US" sz="3200" dirty="0"/>
              <a:t>Scheduling </a:t>
            </a:r>
          </a:p>
          <a:p>
            <a:endParaRPr lang="en-US" sz="3200" dirty="0"/>
          </a:p>
          <a:p>
            <a:r>
              <a:rPr lang="en-US" sz="3200" dirty="0"/>
              <a:t>Data movement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D20AD-A78D-6F40-A799-79DCB014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2D693-4A4E-184F-BF52-3FB9728D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25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0100B-92D2-504F-A984-4F6E5B33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BE7E9-D787-6E4B-9F41-8DCCD063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1E38-341A-6744-8436-2605069F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A905CE-C4BB-E444-9CBD-CB9A77D1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94D14B-EC2D-D347-B29F-B3BAA98FB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9750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60" y="2390465"/>
            <a:ext cx="7735533" cy="2608918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4CE37-82BE-F340-A4A1-C81539EC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9EF2-56B3-D14E-8EF3-BCD5AF5A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Heterogeneous System Architecture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E21D2B-6177-794F-926B-DC4FBA0B5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4567" y="1824686"/>
            <a:ext cx="8423826" cy="413194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AEC82-B9E6-A844-9EC0-2CC32045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955CE-53B4-184C-B4BD-9746B4A5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5305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917</Words>
  <Application>Microsoft Macintosh PowerPoint</Application>
  <PresentationFormat>Widescreen</PresentationFormat>
  <Paragraphs>216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Menlo</vt:lpstr>
      <vt:lpstr>conftalk_wide</vt:lpstr>
      <vt:lpstr>Hybrid Algorithms</vt:lpstr>
      <vt:lpstr>The Rise of Heterogenous Computing</vt:lpstr>
      <vt:lpstr>Processor on a Board</vt:lpstr>
      <vt:lpstr>Heterogenous Processors</vt:lpstr>
      <vt:lpstr>“Soft” Heterogeneity</vt:lpstr>
      <vt:lpstr>Heterogeneity on the Edge</vt:lpstr>
      <vt:lpstr>PowerPoint Presentation</vt:lpstr>
      <vt:lpstr>CPU + GPU Heterogeneity</vt:lpstr>
      <vt:lpstr>Heterogeneous System Architecture</vt:lpstr>
      <vt:lpstr>Parallel Algorithms</vt:lpstr>
      <vt:lpstr>Hybrid Algorithms</vt:lpstr>
      <vt:lpstr>Heterogeneous Parallel Algorithms</vt:lpstr>
      <vt:lpstr>Heterogenous Programming Models</vt:lpstr>
      <vt:lpstr>Dynamic Multithreading Programming Model</vt:lpstr>
      <vt:lpstr>DMP Notation: Spawn and Sync</vt:lpstr>
      <vt:lpstr>Expressing Heterogeneity with task</vt:lpstr>
      <vt:lpstr>Divide-and-Conquer</vt:lpstr>
      <vt:lpstr>Merge Sort </vt:lpstr>
      <vt:lpstr>Parallel Merge Sort </vt:lpstr>
      <vt:lpstr>Merge Sort with Acceleration</vt:lpstr>
      <vt:lpstr>Parallel Merge Sort with Acceleration</vt:lpstr>
      <vt:lpstr>Practical Considerations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47</cp:revision>
  <dcterms:created xsi:type="dcterms:W3CDTF">2020-06-07T22:37:10Z</dcterms:created>
  <dcterms:modified xsi:type="dcterms:W3CDTF">2020-08-07T16:33:26Z</dcterms:modified>
</cp:coreProperties>
</file>